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20"/>
  </p:notesMasterIdLst>
  <p:sldIdLst>
    <p:sldId id="261" r:id="rId3"/>
    <p:sldId id="256" r:id="rId4"/>
    <p:sldId id="257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93418-04F0-417E-A867-3419384D5F3C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8E4F-F2F7-4DE0-9EE3-4198E379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2803D-689E-49ED-A6CF-045FBA5E04A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9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78F331A-BBA3-4268-B4FB-E0FCF0B871B2}" type="datetimeFigureOut">
              <a:rPr lang="en-US" smtClean="0">
                <a:solidFill>
                  <a:srgbClr val="CAF278"/>
                </a:solidFill>
              </a:rPr>
              <a:pPr/>
              <a:t>9/28/2016</a:t>
            </a:fld>
            <a:endParaRPr lang="en-US" dirty="0">
              <a:solidFill>
                <a:srgbClr val="CAF278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CEF4E-B68D-4374-A462-FB287E68D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AF278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6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EF4E-B68D-4374-A462-FB287E68D240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7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8F331A-BBA3-4268-B4FB-E0FCF0B871B2}" type="datetimeFigureOut">
              <a:rPr lang="en-US" smtClean="0"/>
              <a:pPr/>
              <a:t>9/28/2016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6CEF4E-B68D-4374-A462-FB287E68D240}" type="slidenum">
              <a:rPr lang="en-US" smtClean="0">
                <a:solidFill>
                  <a:srgbClr val="CAF278"/>
                </a:solidFill>
              </a:rPr>
              <a:pPr/>
              <a:t>‹#›</a:t>
            </a:fld>
            <a:endParaRPr lang="en-US" dirty="0">
              <a:solidFill>
                <a:srgbClr val="CAF278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05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EF4E-B68D-4374-A462-FB287E68D240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9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EF4E-B68D-4374-A462-FB287E68D240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26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EF4E-B68D-4374-A462-FB287E68D240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99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EF4E-B68D-4374-A462-FB287E68D240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01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CEF4E-B68D-4374-A462-FB287E68D2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53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956B43">
                  <a:lumMod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CAF278"/>
                </a:solidFill>
              </a:rPr>
              <a:pPr/>
              <a:t>9/28/2016</a:t>
            </a:fld>
            <a:endParaRPr lang="en-US" dirty="0">
              <a:solidFill>
                <a:srgbClr val="CAF2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AF2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EF4E-B68D-4374-A462-FB287E68D240}" type="slidenum">
              <a:rPr lang="en-US" smtClean="0">
                <a:solidFill>
                  <a:srgbClr val="CAF278"/>
                </a:solidFill>
              </a:rPr>
              <a:pPr/>
              <a:t>‹#›</a:t>
            </a:fld>
            <a:endParaRPr lang="en-US" dirty="0">
              <a:solidFill>
                <a:srgbClr val="CAF278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550400" y="3032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956B4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0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EF4E-B68D-4374-A462-FB287E68D240}" type="slidenum">
              <a:rPr lang="en-US" smtClean="0">
                <a:solidFill>
                  <a:srgbClr val="3E3D2D"/>
                </a:solidFill>
              </a:rPr>
              <a:pPr/>
              <a:t>‹#›</a:t>
            </a:fld>
            <a:endParaRPr lang="en-US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23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6CEF4E-B68D-4374-A462-FB287E68D240}" type="slidenum">
              <a:rPr lang="en-US" smtClean="0">
                <a:solidFill>
                  <a:srgbClr val="CAF278"/>
                </a:solidFill>
              </a:rPr>
              <a:pPr/>
              <a:t>‹#›</a:t>
            </a:fld>
            <a:endParaRPr lang="en-US" dirty="0">
              <a:solidFill>
                <a:srgbClr val="CAF2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fld id="{378F331A-BBA3-4268-B4FB-E0FCF0B871B2}" type="datetimeFigureOut">
              <a:rPr lang="en-US" smtClean="0">
                <a:solidFill>
                  <a:srgbClr val="3E3D2D"/>
                </a:solidFill>
              </a:rPr>
              <a:pPr defTabSz="914400"/>
              <a:t>9/28/2016</a:t>
            </a:fld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3E3D2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fld id="{556CEF4E-B68D-4374-A462-FB287E68D240}" type="slidenum">
              <a:rPr lang="en-US" smtClean="0">
                <a:solidFill>
                  <a:srgbClr val="3E3D2D"/>
                </a:solidFill>
              </a:rPr>
              <a:pPr defTabSz="914400"/>
              <a:t>‹#›</a:t>
            </a:fld>
            <a:endParaRPr lang="en-US" dirty="0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4038600" cy="1828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cap="none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There is a reason behind everything in nature </a:t>
            </a:r>
            <a:r>
              <a:rPr lang="en-US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Aristotle </a:t>
            </a:r>
            <a:r>
              <a:rPr lang="en-US" sz="200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(384-322 BC)</a:t>
            </a:r>
            <a:r>
              <a:rPr lang="en-US" sz="2000" dirty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</a:p>
        </p:txBody>
      </p:sp>
      <p:pic>
        <p:nvPicPr>
          <p:cNvPr id="21507" name="Picture 3" descr="Picture 013"/>
          <p:cNvPicPr>
            <a:picLocks noChangeAspect="1" noChangeArrowheads="1"/>
          </p:cNvPicPr>
          <p:nvPr/>
        </p:nvPicPr>
        <p:blipFill>
          <a:blip r:embed="rId3" cstate="print"/>
          <a:srcRect l="10834" t="8911" r="10834" b="8656"/>
          <a:stretch>
            <a:fillRect/>
          </a:stretch>
        </p:blipFill>
        <p:spPr bwMode="auto">
          <a:xfrm>
            <a:off x="1532860" y="1768290"/>
            <a:ext cx="25908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~AUT0007"/>
          <p:cNvPicPr>
            <a:picLocks noChangeAspect="1" noChangeArrowheads="1"/>
          </p:cNvPicPr>
          <p:nvPr/>
        </p:nvPicPr>
        <p:blipFill>
          <a:blip r:embed="rId4" cstate="print"/>
          <a:srcRect l="19232" t="15996" r="12314" b="16890"/>
          <a:stretch>
            <a:fillRect/>
          </a:stretch>
        </p:blipFill>
        <p:spPr bwMode="auto">
          <a:xfrm>
            <a:off x="7620000" y="1963738"/>
            <a:ext cx="3048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3733800"/>
            <a:ext cx="2111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seal lio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657601"/>
            <a:ext cx="37338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Wight12"/>
          <p:cNvPicPr>
            <a:picLocks noChangeAspect="1" noChangeArrowheads="1"/>
          </p:cNvPicPr>
          <p:nvPr/>
        </p:nvPicPr>
        <p:blipFill>
          <a:blip r:embed="rId7" cstate="print"/>
          <a:srcRect r="4828" b="3999"/>
          <a:stretch>
            <a:fillRect/>
          </a:stretch>
        </p:blipFill>
        <p:spPr bwMode="auto">
          <a:xfrm>
            <a:off x="5867401" y="1905000"/>
            <a:ext cx="18256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~AUT0001"/>
          <p:cNvPicPr>
            <a:picLocks noChangeAspect="1" noChangeArrowheads="1"/>
          </p:cNvPicPr>
          <p:nvPr/>
        </p:nvPicPr>
        <p:blipFill>
          <a:blip r:embed="rId8" cstate="print"/>
          <a:srcRect l="6808" t="19208" r="1642"/>
          <a:stretch>
            <a:fillRect/>
          </a:stretch>
        </p:blipFill>
        <p:spPr bwMode="auto">
          <a:xfrm>
            <a:off x="3581400" y="3733801"/>
            <a:ext cx="3429000" cy="18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Wight8"/>
          <p:cNvPicPr>
            <a:picLocks noChangeAspect="1" noChangeArrowheads="1"/>
          </p:cNvPicPr>
          <p:nvPr/>
        </p:nvPicPr>
        <p:blipFill>
          <a:blip r:embed="rId9" cstate="print"/>
          <a:srcRect b="2222"/>
          <a:stretch>
            <a:fillRect/>
          </a:stretch>
        </p:blipFill>
        <p:spPr bwMode="auto">
          <a:xfrm>
            <a:off x="4114801" y="1905000"/>
            <a:ext cx="17700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05800" y="5295900"/>
            <a:ext cx="2362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Image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5106988"/>
            <a:ext cx="18288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Mooseparking"/>
          <p:cNvPicPr>
            <a:picLocks noChangeAspect="1" noChangeArrowheads="1"/>
          </p:cNvPicPr>
          <p:nvPr/>
        </p:nvPicPr>
        <p:blipFill>
          <a:blip r:embed="rId12" cstate="print"/>
          <a:srcRect t="17836" b="17949"/>
          <a:stretch>
            <a:fillRect/>
          </a:stretch>
        </p:blipFill>
        <p:spPr bwMode="auto">
          <a:xfrm>
            <a:off x="3581401" y="5467350"/>
            <a:ext cx="28924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Image16"/>
          <p:cNvPicPr>
            <a:picLocks noChangeAspect="1" noChangeArrowheads="1"/>
          </p:cNvPicPr>
          <p:nvPr/>
        </p:nvPicPr>
        <p:blipFill>
          <a:blip r:embed="rId13" cstate="print"/>
          <a:srcRect l="13333" r="11667" b="20453"/>
          <a:stretch>
            <a:fillRect/>
          </a:stretch>
        </p:blipFill>
        <p:spPr bwMode="auto">
          <a:xfrm>
            <a:off x="7772400" y="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scan0006"/>
          <p:cNvPicPr>
            <a:picLocks noChangeAspect="1" noChangeArrowheads="1"/>
          </p:cNvPicPr>
          <p:nvPr/>
        </p:nvPicPr>
        <p:blipFill>
          <a:blip r:embed="rId14" cstate="print"/>
          <a:srcRect l="36957" t="46178" b="16870"/>
          <a:stretch>
            <a:fillRect/>
          </a:stretch>
        </p:blipFill>
        <p:spPr bwMode="auto">
          <a:xfrm>
            <a:off x="1524000" y="0"/>
            <a:ext cx="22098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049657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34291"/>
            <a:ext cx="8761413" cy="1015614"/>
          </a:xfrm>
        </p:spPr>
        <p:txBody>
          <a:bodyPr/>
          <a:lstStyle/>
          <a:p>
            <a:pPr algn="ctr"/>
            <a:r>
              <a:rPr lang="en-US" dirty="0" smtClean="0"/>
              <a:t>How Lactation Accommodation Benefits … Our World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manufacturing of packaging for artificial baby milk creates toxins and uses paper, plastic and tin </a:t>
            </a:r>
          </a:p>
          <a:p>
            <a:r>
              <a:rPr lang="en-US" dirty="0" smtClean="0"/>
              <a:t>Each cow used to produce baby formula needs 10,000 square meters of land, which leads to deforestation and soil erosion</a:t>
            </a:r>
          </a:p>
          <a:p>
            <a:r>
              <a:rPr lang="en-US" dirty="0" smtClean="0"/>
              <a:t>The production of artificial baby milk, baby bottles, nipples and other bottle feeding accessories require a great amount of energy worldwide 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83" y="3351108"/>
            <a:ext cx="1921084" cy="192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03127" y="2603500"/>
            <a:ext cx="249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Lactation is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3640" y="5569527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GREEN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03564"/>
            <a:ext cx="8761413" cy="1001759"/>
          </a:xfrm>
        </p:spPr>
        <p:txBody>
          <a:bodyPr/>
          <a:lstStyle/>
          <a:p>
            <a:pPr algn="ctr"/>
            <a:r>
              <a:rPr lang="en-US" dirty="0" smtClean="0"/>
              <a:t>Lactation Accommodation and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Have you heard … </a:t>
            </a:r>
          </a:p>
          <a:p>
            <a:pPr marL="0" indent="0" algn="ctr">
              <a:buNone/>
            </a:pPr>
            <a:r>
              <a:rPr lang="en-US" sz="3200" dirty="0" smtClean="0"/>
              <a:t>Lactation accommodation in the workplace is the federal and state </a:t>
            </a:r>
            <a:r>
              <a:rPr lang="en-US" sz="3200" b="1" dirty="0" smtClean="0"/>
              <a:t>law?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823" y="2603500"/>
            <a:ext cx="2410691" cy="266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0909" y="5496581"/>
            <a:ext cx="4804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Compliance is not difficult!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03563"/>
            <a:ext cx="8761413" cy="987905"/>
          </a:xfrm>
        </p:spPr>
        <p:txBody>
          <a:bodyPr/>
          <a:lstStyle/>
          <a:p>
            <a:pPr algn="ctr"/>
            <a:r>
              <a:rPr lang="en-US" dirty="0" smtClean="0"/>
              <a:t>The Basic Needs of Breastfeeding Employees are Minimal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2"/>
                </a:solidFill>
              </a:rPr>
              <a:t>Time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chemeClr val="accent3"/>
                </a:solidFill>
              </a:rPr>
              <a:t>space</a:t>
            </a:r>
            <a:r>
              <a:rPr lang="en-US" sz="2400" dirty="0" smtClean="0"/>
              <a:t> to express (pump) milk regularly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accent3"/>
                </a:solidFill>
              </a:rPr>
              <a:t>Information</a:t>
            </a:r>
            <a:r>
              <a:rPr lang="en-US" sz="2400" dirty="0" smtClean="0"/>
              <a:t> on how to successfully combine employment and breastfeeding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2"/>
                </a:solidFill>
              </a:rPr>
              <a:t>Access</a:t>
            </a:r>
            <a:r>
              <a:rPr lang="en-US" sz="2400" dirty="0" smtClean="0"/>
              <a:t> to resources that address breastfeeding questions and concerns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accent3"/>
                </a:solidFill>
              </a:rPr>
              <a:t>Support</a:t>
            </a:r>
            <a:r>
              <a:rPr lang="en-US" sz="2400" dirty="0" smtClean="0"/>
              <a:t> from supervisors and colleagues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2"/>
                </a:solidFill>
              </a:rPr>
              <a:t>Policy! 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Model for Success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244" y="2603498"/>
            <a:ext cx="1787598" cy="34163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Oval 4"/>
          <p:cNvSpPr/>
          <p:nvPr/>
        </p:nvSpPr>
        <p:spPr>
          <a:xfrm>
            <a:off x="3105241" y="2844582"/>
            <a:ext cx="1395603" cy="139560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480" y="2603498"/>
            <a:ext cx="1787598" cy="34163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7" name="Oval 6"/>
          <p:cNvSpPr/>
          <p:nvPr/>
        </p:nvSpPr>
        <p:spPr>
          <a:xfrm>
            <a:off x="5106477" y="2844582"/>
            <a:ext cx="1395603" cy="1395603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1716" y="2603498"/>
            <a:ext cx="1787598" cy="34163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Oval 8"/>
          <p:cNvSpPr/>
          <p:nvPr/>
        </p:nvSpPr>
        <p:spPr>
          <a:xfrm>
            <a:off x="7107713" y="2844582"/>
            <a:ext cx="1395603" cy="1395603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Left-Right Arrow 9" title="Education &amp; Resources"/>
          <p:cNvSpPr/>
          <p:nvPr/>
        </p:nvSpPr>
        <p:spPr>
          <a:xfrm>
            <a:off x="3105241" y="5024505"/>
            <a:ext cx="5192678" cy="856747"/>
          </a:xfrm>
          <a:prstGeom prst="left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4319631" y="5268212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Education &amp; Resources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03564"/>
            <a:ext cx="8761413" cy="1001759"/>
          </a:xfrm>
        </p:spPr>
        <p:txBody>
          <a:bodyPr/>
          <a:lstStyle/>
          <a:p>
            <a:pPr algn="ctr"/>
            <a:r>
              <a:rPr lang="en-US" dirty="0" smtClean="0"/>
              <a:t>Breastfeeding Friendly Workplace Award </a:t>
            </a:r>
            <a:r>
              <a:rPr lang="en-US" dirty="0" smtClean="0"/>
              <a:t>Winners in San Diego County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224216"/>
            <a:ext cx="4825158" cy="463378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1400" b="1" u="sng" dirty="0" smtClean="0"/>
              <a:t>2014:	</a:t>
            </a:r>
            <a:r>
              <a:rPr lang="en-US" sz="1400" b="1" dirty="0"/>
              <a:t>	</a:t>
            </a:r>
            <a:r>
              <a:rPr lang="en-US" sz="1400" b="1" smtClean="0"/>
              <a:t>Southwest Regional Maintenance </a:t>
            </a:r>
            <a:r>
              <a:rPr lang="en-US" sz="1400" b="1" dirty="0"/>
              <a:t>Center </a:t>
            </a:r>
            <a:r>
              <a:rPr lang="en-US" sz="1400" b="1"/>
              <a:t>&amp; </a:t>
            </a:r>
            <a:r>
              <a:rPr lang="en-US" sz="1400" b="1" smtClean="0"/>
              <a:t>		Vista </a:t>
            </a:r>
            <a:r>
              <a:rPr lang="en-US" sz="1400" b="1"/>
              <a:t>Community </a:t>
            </a:r>
            <a:r>
              <a:rPr lang="en-US" sz="1400" b="1" smtClean="0"/>
              <a:t>Clinic</a:t>
            </a:r>
            <a:endParaRPr lang="en-US" sz="1400" b="1" u="sng" dirty="0" smtClean="0"/>
          </a:p>
          <a:p>
            <a:pPr marL="0" lvl="0" indent="0">
              <a:buNone/>
            </a:pPr>
            <a:r>
              <a:rPr lang="en-US" sz="1400" b="1" u="sng" dirty="0" smtClean="0"/>
              <a:t>2013</a:t>
            </a:r>
            <a:r>
              <a:rPr lang="en-US" sz="1400" b="1" dirty="0"/>
              <a:t>: 	Union Bank, San Diego HHSA, </a:t>
            </a:r>
            <a:r>
              <a:rPr lang="en-US" sz="1400" b="1" dirty="0" smtClean="0"/>
              <a:t>YMCA 				Childcare </a:t>
            </a:r>
            <a:r>
              <a:rPr lang="en-US" sz="1400" b="1" dirty="0"/>
              <a:t>Resource Center, </a:t>
            </a:r>
            <a:r>
              <a:rPr lang="en-US" sz="1400" b="1" dirty="0" smtClean="0"/>
              <a:t>USD</a:t>
            </a:r>
            <a:endParaRPr lang="en-US" sz="1400" b="1" dirty="0"/>
          </a:p>
          <a:p>
            <a:pPr marL="0" lvl="0" indent="0">
              <a:buNone/>
            </a:pPr>
            <a:r>
              <a:rPr lang="en-US" sz="1400" b="1" u="sng" dirty="0"/>
              <a:t>2012</a:t>
            </a:r>
            <a:r>
              <a:rPr lang="en-US" sz="1400" b="1" dirty="0"/>
              <a:t>: 	Intuit, </a:t>
            </a:r>
            <a:r>
              <a:rPr lang="en-US" sz="1400" b="1" dirty="0" err="1"/>
              <a:t>Inc</a:t>
            </a:r>
            <a:r>
              <a:rPr lang="en-US" sz="1400" b="1" dirty="0"/>
              <a:t>, 2-1-1 San Diego, </a:t>
            </a:r>
            <a:r>
              <a:rPr lang="en-US" sz="1400" b="1" dirty="0" err="1" smtClean="0"/>
              <a:t>Clinicas</a:t>
            </a:r>
            <a:r>
              <a:rPr lang="en-US" sz="1400" b="1" dirty="0" smtClean="0"/>
              <a:t> de 			</a:t>
            </a:r>
            <a:r>
              <a:rPr lang="en-US" sz="1400" b="1" dirty="0" err="1" smtClean="0"/>
              <a:t>Salud</a:t>
            </a:r>
            <a:r>
              <a:rPr lang="en-US" sz="1400" b="1" dirty="0" smtClean="0"/>
              <a:t> </a:t>
            </a:r>
            <a:r>
              <a:rPr lang="en-US" sz="1400" b="1" dirty="0"/>
              <a:t>del Pueblo WIC, San </a:t>
            </a:r>
            <a:r>
              <a:rPr lang="en-US" sz="1400" b="1" dirty="0" smtClean="0"/>
              <a:t>Diego Unified 			School District</a:t>
            </a:r>
            <a:endParaRPr lang="en-US" sz="1400" b="1" u="sng" dirty="0"/>
          </a:p>
          <a:p>
            <a:pPr marL="0" indent="0">
              <a:buNone/>
            </a:pPr>
            <a:r>
              <a:rPr lang="en-US" sz="1400" b="1" u="sng" dirty="0"/>
              <a:t>2011:</a:t>
            </a:r>
            <a:r>
              <a:rPr lang="en-US" sz="1400" dirty="0"/>
              <a:t> 	</a:t>
            </a:r>
            <a:r>
              <a:rPr lang="en-US" sz="1400" b="1" dirty="0"/>
              <a:t>Watkins Manufacturing, </a:t>
            </a:r>
            <a:r>
              <a:rPr lang="en-US" sz="1400" b="1" dirty="0" smtClean="0"/>
              <a:t>Southwest Fisheries 		Science </a:t>
            </a:r>
            <a:r>
              <a:rPr lang="en-US" sz="1400" b="1" dirty="0"/>
              <a:t>Center, </a:t>
            </a:r>
            <a:r>
              <a:rPr lang="en-US" sz="1400" b="1" dirty="0" smtClean="0"/>
              <a:t>Wolf Canyon </a:t>
            </a:r>
            <a:r>
              <a:rPr lang="en-US" sz="1400" b="1" dirty="0"/>
              <a:t>Elementary, </a:t>
            </a:r>
            <a:r>
              <a:rPr lang="en-US" sz="1400" b="1" dirty="0" smtClean="0"/>
              <a:t>			Project Concern</a:t>
            </a:r>
            <a:endParaRPr lang="en-US" sz="1400" b="1" u="sng" dirty="0"/>
          </a:p>
          <a:p>
            <a:pPr marL="0" indent="0">
              <a:buNone/>
            </a:pPr>
            <a:r>
              <a:rPr lang="en-US" sz="1400" b="1" u="sng" dirty="0"/>
              <a:t>2010:</a:t>
            </a:r>
            <a:r>
              <a:rPr lang="en-US" sz="1400" b="1" dirty="0"/>
              <a:t>  </a:t>
            </a:r>
            <a:r>
              <a:rPr lang="en-US" sz="1400" b="1" dirty="0" smtClean="0"/>
              <a:t>	SPAWAR </a:t>
            </a:r>
            <a:r>
              <a:rPr lang="en-US" sz="1400" b="1" dirty="0"/>
              <a:t>and Ken </a:t>
            </a:r>
            <a:r>
              <a:rPr lang="en-US" sz="1400" b="1" dirty="0" smtClean="0"/>
              <a:t>Blanchard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u="sng" dirty="0"/>
              <a:t>2009</a:t>
            </a:r>
            <a:r>
              <a:rPr lang="en-US" sz="1400" b="1" dirty="0"/>
              <a:t>: 	Life Technologies and American </a:t>
            </a:r>
            <a:r>
              <a:rPr lang="en-US" sz="1400" b="1" dirty="0" smtClean="0"/>
              <a:t>Red Cross 		WIC</a:t>
            </a:r>
          </a:p>
          <a:p>
            <a:pPr marL="0" indent="0">
              <a:buNone/>
            </a:pPr>
            <a:r>
              <a:rPr lang="en-US" sz="1400" b="1" u="sng" dirty="0" smtClean="0"/>
              <a:t> 2007</a:t>
            </a:r>
            <a:r>
              <a:rPr lang="en-US" sz="1400" b="1" dirty="0" smtClean="0"/>
              <a:t>: 	A </a:t>
            </a:r>
            <a:r>
              <a:rPr lang="en-US" sz="1400" b="1" dirty="0"/>
              <a:t>Robert </a:t>
            </a:r>
            <a:r>
              <a:rPr lang="en-US" sz="1400" b="1" dirty="0" err="1"/>
              <a:t>Cromeans</a:t>
            </a:r>
            <a:r>
              <a:rPr lang="en-US" sz="1400" b="1" dirty="0"/>
              <a:t> Salon, </a:t>
            </a:r>
            <a:r>
              <a:rPr lang="en-US" sz="1400" b="1" dirty="0" smtClean="0"/>
              <a:t>Scripps 				Institution </a:t>
            </a:r>
            <a:r>
              <a:rPr lang="en-US" sz="1400" b="1" dirty="0"/>
              <a:t>of </a:t>
            </a:r>
            <a:r>
              <a:rPr lang="en-US" sz="1400" b="1" dirty="0" smtClean="0">
                <a:cs typeface="Arial" pitchFamily="34" charset="0"/>
              </a:rPr>
              <a:t>Oceanography</a:t>
            </a:r>
            <a:r>
              <a:rPr lang="en-US" sz="1400" b="1" dirty="0" smtClean="0"/>
              <a:t>, American 			Academy </a:t>
            </a:r>
            <a:r>
              <a:rPr lang="en-US" sz="1400" b="1" dirty="0"/>
              <a:t>of Pediatrics </a:t>
            </a:r>
            <a:r>
              <a:rPr lang="en-US" sz="1400" b="1" dirty="0" smtClean="0"/>
              <a:t>San Diego 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u="sng" dirty="0" smtClean="0"/>
              <a:t>2006</a:t>
            </a:r>
            <a:r>
              <a:rPr lang="en-US" sz="1400" b="1" dirty="0" smtClean="0"/>
              <a:t>: 	Johnson </a:t>
            </a:r>
            <a:r>
              <a:rPr lang="en-US" sz="1400" b="1" dirty="0"/>
              <a:t>&amp; Johnson </a:t>
            </a:r>
            <a:r>
              <a:rPr lang="en-US" sz="1400" b="1" dirty="0" smtClean="0"/>
              <a:t>Pharmaceutical 				Research </a:t>
            </a:r>
            <a:r>
              <a:rPr lang="en-US" sz="1400" b="1" dirty="0"/>
              <a:t>&amp; Development, L.L.C.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0112" y="2423390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2005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Sharp Grossmont Hospital </a:t>
            </a:r>
          </a:p>
          <a:p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2004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Solar Turbines </a:t>
            </a:r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2003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UCSD Healthcare 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2002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Naval Hospital, Camp Pendleton 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2001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City of Escondido, Kyocera America,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and the San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Diego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Spirit 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Aetna US Healthcare </a:t>
            </a:r>
          </a:p>
          <a:p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1999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Qualcomm and People's Organic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Foods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 </a:t>
            </a:r>
          </a:p>
          <a:p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1998: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Sea World </a:t>
            </a:r>
          </a:p>
          <a:p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1997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	U.S. Naval Medical Center, SD </a:t>
            </a:r>
          </a:p>
          <a:p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108364"/>
            <a:ext cx="3236937" cy="1787236"/>
          </a:xfrm>
        </p:spPr>
        <p:txBody>
          <a:bodyPr/>
          <a:lstStyle/>
          <a:p>
            <a:r>
              <a:rPr lang="en-US" sz="2800" dirty="0" smtClean="0"/>
              <a:t>Adopt a lactation accommodation policy!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Providing a breastfeeding-friendly workplace doesn’t only make sense for babies and moms, it also makes business sense. </a:t>
            </a:r>
            <a:endParaRPr lang="en-US" sz="2000" dirty="0"/>
          </a:p>
        </p:txBody>
      </p:sp>
      <p:pic>
        <p:nvPicPr>
          <p:cNvPr id="5" name="Content Placeholder 15" descr="breastfeeding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1675" y="1657985"/>
            <a:ext cx="5189538" cy="4151630"/>
          </a:xfrm>
        </p:spPr>
      </p:pic>
    </p:spTree>
    <p:extLst>
      <p:ext uri="{BB962C8B-B14F-4D97-AF65-F5344CB8AC3E}">
        <p14:creationId xmlns:p14="http://schemas.microsoft.com/office/powerpoint/2010/main" val="9784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4018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For more information or assistance, please contact: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dirty="0" smtClean="0"/>
              <a:t>(INSERT HUMAN RESOURCE OR LACTATION PROGRAM  </a:t>
            </a:r>
          </a:p>
          <a:p>
            <a:pPr marL="0" indent="0" algn="ctr">
              <a:buNone/>
            </a:pPr>
            <a:r>
              <a:rPr lang="en-US" dirty="0" smtClean="0"/>
              <a:t>CONTACT INFORMATION)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99" y="4653683"/>
            <a:ext cx="2335133" cy="15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i.huffpost.com/gen/1097521/thumbs/o-BABIES-CALM-WHEN-CARRIED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6" y="4352131"/>
            <a:ext cx="1409989" cy="21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8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616527"/>
            <a:ext cx="3860260" cy="228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Request More </a:t>
            </a:r>
            <a:r>
              <a:rPr lang="en-US" sz="3200" dirty="0"/>
              <a:t>I</a:t>
            </a:r>
            <a:r>
              <a:rPr lang="en-US" sz="3200" dirty="0" smtClean="0"/>
              <a:t>nformation or Share </a:t>
            </a:r>
            <a:r>
              <a:rPr lang="en-US" sz="3200" dirty="0"/>
              <a:t>Y</a:t>
            </a:r>
            <a:r>
              <a:rPr lang="en-US" sz="3200" dirty="0" smtClean="0"/>
              <a:t>our </a:t>
            </a:r>
            <a:r>
              <a:rPr lang="en-US" sz="3200" dirty="0"/>
              <a:t>S</a:t>
            </a:r>
            <a:r>
              <a:rPr lang="en-US" sz="3200" dirty="0" smtClean="0"/>
              <a:t>uccess </a:t>
            </a:r>
            <a:r>
              <a:rPr lang="en-US" sz="3200" dirty="0"/>
              <a:t>S</a:t>
            </a:r>
            <a:r>
              <a:rPr lang="en-US" sz="3200" dirty="0" smtClean="0"/>
              <a:t>tories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041072"/>
            <a:ext cx="3859212" cy="3332019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/>
              <a:t>Contact UC San Diego’s Lactation Supportive Environments Team </a:t>
            </a:r>
          </a:p>
          <a:p>
            <a:pPr algn="ctr"/>
            <a:endParaRPr lang="en-US" sz="1800" b="1" dirty="0" smtClean="0"/>
          </a:p>
          <a:p>
            <a:pPr algn="ctr"/>
            <a:r>
              <a:rPr lang="en-US" sz="1800" b="1" dirty="0" smtClean="0"/>
              <a:t>LWLactation@ucsd.edu</a:t>
            </a:r>
          </a:p>
          <a:p>
            <a:pPr algn="ctr"/>
            <a:r>
              <a:rPr lang="en-US" sz="1800" dirty="0" smtClean="0"/>
              <a:t>www.HealthyWorks.org </a:t>
            </a:r>
          </a:p>
          <a:p>
            <a:pPr algn="ctr"/>
            <a:r>
              <a:rPr lang="en-US" sz="1800" dirty="0" smtClean="0"/>
              <a:t>www.breastfeeding.org</a:t>
            </a:r>
          </a:p>
          <a:p>
            <a:endParaRPr lang="en-US" sz="1800" dirty="0" smtClean="0"/>
          </a:p>
          <a:p>
            <a:pPr algn="ctr"/>
            <a:r>
              <a:rPr lang="en-US" sz="1800" b="1" dirty="0" smtClean="0"/>
              <a:t>We’re here to help!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71" y="1620981"/>
            <a:ext cx="300033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85800"/>
            <a:ext cx="8825658" cy="4091581"/>
          </a:xfrm>
        </p:spPr>
        <p:txBody>
          <a:bodyPr/>
          <a:lstStyle/>
          <a:p>
            <a:pPr algn="ctr"/>
            <a:r>
              <a:rPr lang="en-US" dirty="0" smtClean="0"/>
              <a:t>Lactation Supportive Environments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6215" y="2502661"/>
            <a:ext cx="8825658" cy="2235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business case for </a:t>
            </a:r>
            <a:r>
              <a:rPr lang="en-US" sz="3200" dirty="0" smtClean="0"/>
              <a:t>breastfeeding</a:t>
            </a:r>
          </a:p>
          <a:p>
            <a:pPr algn="ctr"/>
            <a:r>
              <a:rPr lang="en-US" sz="3200" dirty="0" smtClean="0"/>
              <a:t>(Insert Presenter Name) </a:t>
            </a:r>
          </a:p>
          <a:p>
            <a:pPr algn="ctr"/>
            <a:r>
              <a:rPr lang="en-US" sz="3200" dirty="0" smtClean="0"/>
              <a:t>(Insert Company Name) 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521" y="5239265"/>
            <a:ext cx="1998912" cy="72843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3713" y="5239265"/>
            <a:ext cx="2242722" cy="71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45" y="5239265"/>
            <a:ext cx="2144604" cy="62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86368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Lactation Supportive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051300"/>
          </a:xfrm>
        </p:spPr>
        <p:txBody>
          <a:bodyPr>
            <a:normAutofit/>
          </a:bodyPr>
          <a:lstStyle/>
          <a:p>
            <a:r>
              <a:rPr lang="en-US" sz="2400" dirty="0"/>
              <a:t>Provide services for obesity prevention through lactation promotion by increasing access to environments that support </a:t>
            </a:r>
            <a:r>
              <a:rPr lang="en-US" sz="2400" dirty="0" smtClean="0"/>
              <a:t>breastfeeding</a:t>
            </a:r>
            <a:endParaRPr lang="en-US" dirty="0" smtClean="0"/>
          </a:p>
          <a:p>
            <a:r>
              <a:rPr lang="en-US" sz="2400" dirty="0" smtClean="0"/>
              <a:t>Our goals </a:t>
            </a:r>
          </a:p>
          <a:p>
            <a:pPr lvl="1"/>
            <a:r>
              <a:rPr lang="en-US" sz="2200" dirty="0" smtClean="0"/>
              <a:t>Work with local school districts, schools, businesses and community healthcare clinics </a:t>
            </a:r>
          </a:p>
          <a:p>
            <a:pPr lvl="1"/>
            <a:r>
              <a:rPr lang="en-US" sz="2200" dirty="0" smtClean="0"/>
              <a:t>Provide guidance and support through assessment, policy/procedure implementation, technical assistance and resources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166" y="23749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953" y="622300"/>
            <a:ext cx="8761413" cy="1244600"/>
          </a:xfrm>
        </p:spPr>
        <p:txBody>
          <a:bodyPr/>
          <a:lstStyle/>
          <a:p>
            <a:pPr algn="ctr"/>
            <a:r>
              <a:rPr lang="en-US" dirty="0" smtClean="0"/>
              <a:t>Who Benefits From Lactation Accommodation?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22" y="2324100"/>
            <a:ext cx="3452100" cy="869461"/>
          </a:xfrm>
        </p:spPr>
        <p:txBody>
          <a:bodyPr/>
          <a:lstStyle/>
          <a:p>
            <a:pPr algn="ctr"/>
            <a:r>
              <a:rPr lang="en-US" dirty="0" smtClean="0"/>
              <a:t>Businesses &amp; Schools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0" y="3607097"/>
            <a:ext cx="2336021" cy="12446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Public Health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086" y="3548269"/>
            <a:ext cx="2152650" cy="212407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/>
          <a:lstStyle/>
          <a:p>
            <a:pPr algn="ctr"/>
            <a:r>
              <a:rPr lang="en-US" dirty="0" smtClean="0"/>
              <a:t>Our World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229" y="3193560"/>
            <a:ext cx="2857500" cy="2857500"/>
          </a:xfrm>
          <a:prstGeom prst="rect">
            <a:avLst/>
          </a:prstGeom>
        </p:spPr>
      </p:pic>
      <p:pic>
        <p:nvPicPr>
          <p:cNvPr id="1026" name="Picture 2" descr="http://2dvaug3did09k5262i4n8pwf0.wpengine.netdna-cdn.com/wp-content/uploads/2014/09/school_icon_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64" y="4933758"/>
            <a:ext cx="2023522" cy="14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3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Lactation Accommodation Benefits .. Public 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Mothers/Employees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Lower risk of some cancers, including breast and ovarian </a:t>
            </a:r>
          </a:p>
          <a:p>
            <a:r>
              <a:rPr lang="en-US" sz="2000" dirty="0" smtClean="0"/>
              <a:t>Lower risk of diabetes</a:t>
            </a:r>
          </a:p>
          <a:p>
            <a:r>
              <a:rPr lang="en-US" sz="2000" dirty="0" smtClean="0"/>
              <a:t>Lower risk of osteoporosis</a:t>
            </a:r>
          </a:p>
          <a:p>
            <a:r>
              <a:rPr lang="en-US" sz="2000" dirty="0" smtClean="0"/>
              <a:t>Lower rates of postpartum depression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Infants/Dependents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First line of defense against obesity</a:t>
            </a:r>
          </a:p>
          <a:p>
            <a:r>
              <a:rPr lang="en-US" sz="2000" dirty="0" smtClean="0"/>
              <a:t>Lower risk of infections and illnesses</a:t>
            </a:r>
          </a:p>
          <a:p>
            <a:pPr lvl="1"/>
            <a:r>
              <a:rPr lang="en-US" sz="2000" dirty="0" smtClean="0"/>
              <a:t>Ear infections</a:t>
            </a:r>
          </a:p>
          <a:p>
            <a:pPr lvl="1"/>
            <a:r>
              <a:rPr lang="en-US" sz="2000" dirty="0" smtClean="0"/>
              <a:t>Respiratory infections</a:t>
            </a:r>
          </a:p>
          <a:p>
            <a:pPr lvl="1"/>
            <a:r>
              <a:rPr lang="en-US" sz="2000" dirty="0" smtClean="0"/>
              <a:t>Dermatitis</a:t>
            </a:r>
          </a:p>
          <a:p>
            <a:pPr lvl="1"/>
            <a:r>
              <a:rPr lang="en-US" sz="2000" dirty="0" smtClean="0"/>
              <a:t>Gastrointestinal disorders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2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Lactation Benefits: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5015345"/>
            <a:ext cx="3050439" cy="933321"/>
          </a:xfrm>
        </p:spPr>
        <p:txBody>
          <a:bodyPr/>
          <a:lstStyle/>
          <a:p>
            <a:pPr algn="ctr"/>
            <a:r>
              <a:rPr lang="en-US" sz="2800" dirty="0" smtClean="0"/>
              <a:t>Babies today …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0700" y="5117878"/>
            <a:ext cx="3046766" cy="915763"/>
          </a:xfrm>
        </p:spPr>
        <p:txBody>
          <a:bodyPr/>
          <a:lstStyle/>
          <a:p>
            <a:pPr algn="ctr"/>
            <a:r>
              <a:rPr lang="en-US" sz="2800" dirty="0" smtClean="0"/>
              <a:t>Your students tomorrow … 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982774" y="5117878"/>
            <a:ext cx="3050438" cy="915763"/>
          </a:xfrm>
        </p:spPr>
        <p:txBody>
          <a:bodyPr/>
          <a:lstStyle/>
          <a:p>
            <a:pPr algn="ctr"/>
            <a:r>
              <a:rPr lang="en-US" sz="2800" dirty="0" smtClean="0"/>
              <a:t>Your future employees!</a:t>
            </a:r>
            <a:endParaRPr lang="en-US" sz="2800" dirty="0"/>
          </a:p>
        </p:txBody>
      </p:sp>
      <p:pic>
        <p:nvPicPr>
          <p:cNvPr id="1026" name="Picture 2" descr="http://cbsnews2.cbsistatic.com/hub/i/r/2012/05/17/b2d84b3e-8ba7-11e2-9400-029118418759/thumbnail/620x350/e26217f3beee2da6a5ee99932b1e3f86/Group-of-Babies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2300"/>
          <a:stretch>
            <a:fillRect/>
          </a:stretch>
        </p:blipFill>
        <p:spPr bwMode="auto">
          <a:xfrm>
            <a:off x="1094398" y="3020291"/>
            <a:ext cx="3110994" cy="18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youngpreneur.com/images/business%20class%20for%20kids.jpg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 bwMode="auto">
          <a:xfrm>
            <a:off x="4538587" y="3020291"/>
            <a:ext cx="3110992" cy="18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wisegeek.com/happy-employees-working-together.jp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b="12453"/>
          <a:stretch>
            <a:fillRect/>
          </a:stretch>
        </p:blipFill>
        <p:spPr bwMode="auto">
          <a:xfrm>
            <a:off x="7982774" y="3020290"/>
            <a:ext cx="3110994" cy="18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803564"/>
            <a:ext cx="8761413" cy="1029468"/>
          </a:xfrm>
        </p:spPr>
        <p:txBody>
          <a:bodyPr/>
          <a:lstStyle/>
          <a:p>
            <a:pPr algn="ctr"/>
            <a:r>
              <a:rPr lang="en-US" dirty="0" smtClean="0"/>
              <a:t>How Lactation Accommodation Benefits …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254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“Breastfeeding is a very important economic and public health issue.” </a:t>
            </a:r>
            <a:r>
              <a:rPr lang="en-US" dirty="0" smtClean="0">
                <a:solidFill>
                  <a:schemeClr val="tx2"/>
                </a:solidFill>
              </a:rPr>
              <a:t>–Dr. Melissa </a:t>
            </a:r>
            <a:r>
              <a:rPr lang="en-US" dirty="0" err="1" smtClean="0">
                <a:solidFill>
                  <a:schemeClr val="tx2"/>
                </a:solidFill>
              </a:rPr>
              <a:t>Bartick</a:t>
            </a:r>
            <a:r>
              <a:rPr lang="en-US" dirty="0" smtClean="0">
                <a:solidFill>
                  <a:schemeClr val="tx2"/>
                </a:solidFill>
              </a:rPr>
              <a:t>, Harvard Medical School </a:t>
            </a:r>
          </a:p>
          <a:p>
            <a:pPr marL="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600" dirty="0"/>
              <a:t>For every 1,000 babies not breastfed, there is </a:t>
            </a:r>
            <a:r>
              <a:rPr lang="en-US" sz="2600" dirty="0" smtClean="0"/>
              <a:t>an excess </a:t>
            </a:r>
            <a:r>
              <a:rPr lang="en-US" sz="2600" dirty="0"/>
              <a:t>of 2,033 physician visits, 212 days in </a:t>
            </a:r>
            <a:r>
              <a:rPr lang="en-US" sz="2600" dirty="0" smtClean="0"/>
              <a:t>the hospital</a:t>
            </a:r>
            <a:r>
              <a:rPr lang="en-US" sz="2600" dirty="0"/>
              <a:t>, and 609 prescriptions</a:t>
            </a:r>
            <a:r>
              <a:rPr lang="en-US" sz="2600" dirty="0" smtClean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United States would save $13 billion per year and prevent an excess 911 deaths - nearly all of which would be in infants - if 90% of families would comply with medical recommendations.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692727"/>
            <a:ext cx="8761413" cy="987905"/>
          </a:xfrm>
        </p:spPr>
        <p:txBody>
          <a:bodyPr/>
          <a:lstStyle/>
          <a:p>
            <a:pPr algn="ctr"/>
            <a:r>
              <a:rPr lang="en-US" dirty="0" smtClean="0"/>
              <a:t>Lactation Accommodation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464955"/>
            <a:ext cx="4825158" cy="4254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Did you know …</a:t>
            </a:r>
          </a:p>
          <a:p>
            <a:pPr marL="0" indent="0">
              <a:buNone/>
            </a:pPr>
            <a:endParaRPr lang="en-US" dirty="0"/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2800" b="1" dirty="0"/>
              <a:t>Mothers</a:t>
            </a:r>
            <a:r>
              <a:rPr lang="en-US" sz="2800" dirty="0"/>
              <a:t> are one of the fastest growing segments of the workplace</a:t>
            </a:r>
            <a:r>
              <a:rPr lang="en-US" sz="2800" dirty="0" smtClean="0"/>
              <a:t>?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45720" lvl="1" indent="0">
              <a:buNone/>
            </a:pPr>
            <a:r>
              <a:rPr lang="en-US" sz="2800" dirty="0"/>
              <a:t>In 2012, </a:t>
            </a:r>
            <a:r>
              <a:rPr lang="en-US" sz="2800" b="1" dirty="0"/>
              <a:t>57%</a:t>
            </a:r>
            <a:r>
              <a:rPr lang="en-US" sz="2800" dirty="0"/>
              <a:t> of all mothers with infants were employed?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03" y="246495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64" y="3025402"/>
            <a:ext cx="1588347" cy="236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03" y="459220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637309"/>
            <a:ext cx="8761413" cy="1043323"/>
          </a:xfrm>
        </p:spPr>
        <p:txBody>
          <a:bodyPr/>
          <a:lstStyle/>
          <a:p>
            <a:pPr algn="ctr"/>
            <a:r>
              <a:rPr lang="en-US" dirty="0" smtClean="0"/>
              <a:t>How Lactation Accommodation Benefits … Your Workplace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64955"/>
            <a:ext cx="8761412" cy="42545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Decrease employee absenteeism?</a:t>
            </a:r>
          </a:p>
          <a:p>
            <a:pPr lvl="1"/>
            <a:r>
              <a:rPr lang="en-US" sz="1800" i="1" dirty="0" smtClean="0"/>
              <a:t>Absenteeism is 3 times higher for mothers of formula-fed infants compared to moms of breastfed infants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Increase employee loyalty, retention, productivity as well as recruitment of top quality employees?</a:t>
            </a:r>
          </a:p>
          <a:p>
            <a:pPr lvl="1"/>
            <a:r>
              <a:rPr lang="en-US" sz="1800" i="1" dirty="0" smtClean="0"/>
              <a:t>91% of the “100 Best Companies for Working Women” support breastfeeding in the workplace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Reduce health care costs?</a:t>
            </a:r>
          </a:p>
          <a:p>
            <a:pPr lvl="1"/>
            <a:r>
              <a:rPr lang="en-US" sz="1800" i="1" dirty="0" smtClean="0"/>
              <a:t>Companies that adopt breastfeeding support programs see a cost savings of $3 for every $1 invested in the program </a:t>
            </a:r>
          </a:p>
          <a:p>
            <a:pPr lvl="1"/>
            <a:r>
              <a:rPr lang="en-US" sz="1800" i="1" dirty="0" smtClean="0"/>
              <a:t>Insurers pay at least $3.6 billion each year to treat disease and conditions preventable by breastfeeding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59031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Gri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1775</TotalTime>
  <Words>611</Words>
  <Application>Microsoft Office PowerPoint</Application>
  <PresentationFormat>Widescreen</PresentationFormat>
  <Paragraphs>112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Aparajita</vt:lpstr>
      <vt:lpstr>Arial</vt:lpstr>
      <vt:lpstr>Calibri</vt:lpstr>
      <vt:lpstr>Century Gothic</vt:lpstr>
      <vt:lpstr>Franklin Gothic Medium</vt:lpstr>
      <vt:lpstr>Wingdings</vt:lpstr>
      <vt:lpstr>Wingdings 2</vt:lpstr>
      <vt:lpstr>Wingdings 3</vt:lpstr>
      <vt:lpstr>Ion Boardroom</vt:lpstr>
      <vt:lpstr>Grid</vt:lpstr>
      <vt:lpstr>There is a reason behind everything in nature  Aristotle (384-322 BC))</vt:lpstr>
      <vt:lpstr>Lactation Supportive Environments   </vt:lpstr>
      <vt:lpstr>Lactation Supportive Environments</vt:lpstr>
      <vt:lpstr>Who Benefits From Lactation Accommodation?</vt:lpstr>
      <vt:lpstr>How Lactation Accommodation Benefits .. Public Health</vt:lpstr>
      <vt:lpstr>Lactation Benefits:</vt:lpstr>
      <vt:lpstr>How Lactation Accommodation Benefits … Public Health</vt:lpstr>
      <vt:lpstr>Lactation Accommodation in the Workplace</vt:lpstr>
      <vt:lpstr>How Lactation Accommodation Benefits … Your Workplace </vt:lpstr>
      <vt:lpstr>How Lactation Accommodation Benefits … Our World </vt:lpstr>
      <vt:lpstr>Lactation Accommodation and the Law</vt:lpstr>
      <vt:lpstr>The Basic Needs of Breastfeeding Employees are Minimal</vt:lpstr>
      <vt:lpstr>A Model for Success</vt:lpstr>
      <vt:lpstr>Breastfeeding Friendly Workplace Award Winners in San Diego County </vt:lpstr>
      <vt:lpstr>Adopt a lactation accommodation policy!</vt:lpstr>
      <vt:lpstr>Questions?</vt:lpstr>
      <vt:lpstr>Request More Information or Share Your Success Stories</vt:lpstr>
    </vt:vector>
  </TitlesOfParts>
  <Company>UCSD Pediatrics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Lactation Supportive Environments</dc:title>
  <dc:creator>guest, compeds</dc:creator>
  <cp:lastModifiedBy>Wright, Shana M</cp:lastModifiedBy>
  <cp:revision>23</cp:revision>
  <dcterms:created xsi:type="dcterms:W3CDTF">2016-04-06T21:05:45Z</dcterms:created>
  <dcterms:modified xsi:type="dcterms:W3CDTF">2016-09-29T18:29:21Z</dcterms:modified>
</cp:coreProperties>
</file>